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640960" cy="4392488"/>
          </a:xfrm>
        </p:spPr>
        <p:txBody>
          <a:bodyPr>
            <a:normAutofit/>
          </a:bodyPr>
          <a:lstStyle/>
          <a:p>
            <a:r>
              <a:rPr lang="ru-RU" sz="5400" b="1" dirty="0"/>
              <a:t>Информационные </a:t>
            </a:r>
            <a:br>
              <a:rPr lang="ru-RU" sz="5400" b="1" dirty="0"/>
            </a:br>
            <a:r>
              <a:rPr lang="ru-RU" sz="5400" b="1" dirty="0"/>
              <a:t>ресурсы общества</a:t>
            </a:r>
            <a:br>
              <a:rPr lang="ru-RU" sz="5400" b="1" dirty="0"/>
            </a:br>
            <a:r>
              <a:rPr lang="ru-RU" sz="5400" b="1" dirty="0"/>
              <a:t> </a:t>
            </a:r>
            <a:br>
              <a:rPr lang="ru-RU" sz="5400" b="1" dirty="0"/>
            </a:br>
            <a:r>
              <a:rPr lang="ru-RU" sz="5400" b="1" dirty="0"/>
              <a:t>Информационные </a:t>
            </a:r>
            <a:br>
              <a:rPr lang="ru-RU" sz="5400" b="1" dirty="0"/>
            </a:br>
            <a:r>
              <a:rPr lang="ru-RU" sz="5400" b="1" dirty="0"/>
              <a:t>услуги и продукты</a:t>
            </a:r>
          </a:p>
        </p:txBody>
      </p:sp>
    </p:spTree>
    <p:extLst>
      <p:ext uri="{BB962C8B-B14F-4D97-AF65-F5344CB8AC3E}">
        <p14:creationId xmlns:p14="http://schemas.microsoft.com/office/powerpoint/2010/main" val="698117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dirty="0">
                <a:solidFill>
                  <a:schemeClr val="tx1"/>
                </a:solidFill>
              </a:rPr>
              <a:t>В основу классификации ИР можно положить</a:t>
            </a:r>
            <a:r>
              <a:rPr lang="ru-RU" dirty="0"/>
              <a:t>: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Отраслевой принцип (по виду науки, промышленности, социальной сферы и т.п., к чему относится информация);</a:t>
            </a:r>
          </a:p>
          <a:p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Форму представления (по виду носителей, степени </a:t>
            </a:r>
            <a:r>
              <a:rPr lang="ru-RU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формализованности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800" dirty="0"/>
              <a:t>четкое определение всех терминов + область их действия)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наличию дополнительного описания и пр.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rganization Chart 116"/>
          <p:cNvGrpSpPr>
            <a:grpSpLocks noChangeAspect="1"/>
          </p:cNvGrpSpPr>
          <p:nvPr/>
        </p:nvGrpSpPr>
        <p:grpSpPr bwMode="auto">
          <a:xfrm>
            <a:off x="1000100" y="428604"/>
            <a:ext cx="7702129" cy="5697559"/>
            <a:chOff x="1429" y="1066"/>
            <a:chExt cx="1497" cy="4173"/>
          </a:xfrm>
        </p:grpSpPr>
        <p:cxnSp>
          <p:nvCxnSpPr>
            <p:cNvPr id="1028" name="_s1028"/>
            <p:cNvCxnSpPr>
              <a:cxnSpLocks noChangeShapeType="1"/>
              <a:stCxn id="24" idx="1"/>
              <a:endCxn id="15" idx="2"/>
            </p:cNvCxnSpPr>
            <p:nvPr/>
          </p:nvCxnSpPr>
          <p:spPr bwMode="auto">
            <a:xfrm rot="10800000">
              <a:off x="1861" y="1354"/>
              <a:ext cx="144" cy="3742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29" name="_s1029"/>
            <p:cNvCxnSpPr>
              <a:cxnSpLocks noChangeShapeType="1"/>
              <a:stCxn id="23" idx="1"/>
              <a:endCxn id="15" idx="2"/>
            </p:cNvCxnSpPr>
            <p:nvPr/>
          </p:nvCxnSpPr>
          <p:spPr bwMode="auto">
            <a:xfrm rot="10800000">
              <a:off x="1861" y="1354"/>
              <a:ext cx="144" cy="331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30" name="_s1030"/>
            <p:cNvCxnSpPr>
              <a:cxnSpLocks noChangeShapeType="1"/>
              <a:stCxn id="22" idx="1"/>
              <a:endCxn id="15" idx="2"/>
            </p:cNvCxnSpPr>
            <p:nvPr/>
          </p:nvCxnSpPr>
          <p:spPr bwMode="auto">
            <a:xfrm rot="10800000">
              <a:off x="1861" y="1354"/>
              <a:ext cx="144" cy="2879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31" name="_s1031"/>
            <p:cNvCxnSpPr>
              <a:cxnSpLocks noChangeShapeType="1"/>
              <a:stCxn id="21" idx="1"/>
              <a:endCxn id="15" idx="2"/>
            </p:cNvCxnSpPr>
            <p:nvPr/>
          </p:nvCxnSpPr>
          <p:spPr bwMode="auto">
            <a:xfrm rot="10800000">
              <a:off x="1861" y="1354"/>
              <a:ext cx="144" cy="244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32" name="_s1032"/>
            <p:cNvCxnSpPr>
              <a:cxnSpLocks noChangeShapeType="1"/>
              <a:stCxn id="20" idx="1"/>
              <a:endCxn id="15" idx="2"/>
            </p:cNvCxnSpPr>
            <p:nvPr/>
          </p:nvCxnSpPr>
          <p:spPr bwMode="auto">
            <a:xfrm rot="10800000" flipH="1">
              <a:off x="1857" y="1354"/>
              <a:ext cx="4" cy="2015"/>
            </a:xfrm>
            <a:prstGeom prst="bentConnector4">
              <a:avLst>
                <a:gd name="adj1" fmla="val -1020764"/>
                <a:gd name="adj2" fmla="val 5356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33" name="_s1033"/>
            <p:cNvCxnSpPr>
              <a:cxnSpLocks noChangeShapeType="1"/>
              <a:stCxn id="19" idx="1"/>
              <a:endCxn id="15" idx="2"/>
            </p:cNvCxnSpPr>
            <p:nvPr/>
          </p:nvCxnSpPr>
          <p:spPr bwMode="auto">
            <a:xfrm rot="10800000">
              <a:off x="1861" y="1354"/>
              <a:ext cx="144" cy="1585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34" name="_s1034"/>
            <p:cNvCxnSpPr>
              <a:cxnSpLocks noChangeShapeType="1"/>
              <a:stCxn id="18" idx="1"/>
              <a:endCxn id="15" idx="2"/>
            </p:cNvCxnSpPr>
            <p:nvPr/>
          </p:nvCxnSpPr>
          <p:spPr bwMode="auto">
            <a:xfrm rot="10800000">
              <a:off x="1861" y="1354"/>
              <a:ext cx="144" cy="1153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35" name="_s1035"/>
            <p:cNvCxnSpPr>
              <a:cxnSpLocks noChangeShapeType="1"/>
              <a:stCxn id="17" idx="1"/>
              <a:endCxn id="15" idx="2"/>
            </p:cNvCxnSpPr>
            <p:nvPr/>
          </p:nvCxnSpPr>
          <p:spPr bwMode="auto">
            <a:xfrm rot="10800000">
              <a:off x="1861" y="1354"/>
              <a:ext cx="144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36" name="_s1036"/>
            <p:cNvCxnSpPr>
              <a:cxnSpLocks noChangeShapeType="1"/>
              <a:stCxn id="16" idx="1"/>
              <a:endCxn id="15" idx="2"/>
            </p:cNvCxnSpPr>
            <p:nvPr/>
          </p:nvCxnSpPr>
          <p:spPr bwMode="auto">
            <a:xfrm rot="10800000">
              <a:off x="1861" y="1354"/>
              <a:ext cx="144" cy="289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5" name="_s1037"/>
            <p:cNvSpPr>
              <a:spLocks noChangeArrowheads="1"/>
            </p:cNvSpPr>
            <p:nvPr/>
          </p:nvSpPr>
          <p:spPr bwMode="auto">
            <a:xfrm>
              <a:off x="1429" y="1066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Национальные информационные ресурсы</a:t>
              </a:r>
            </a:p>
          </p:txBody>
        </p:sp>
        <p:sp>
          <p:nvSpPr>
            <p:cNvPr id="16" name="_s1038"/>
            <p:cNvSpPr>
              <a:spLocks noChangeArrowheads="1"/>
            </p:cNvSpPr>
            <p:nvPr/>
          </p:nvSpPr>
          <p:spPr bwMode="auto">
            <a:xfrm>
              <a:off x="2005" y="149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Библиотечные ресурсы</a:t>
              </a:r>
            </a:p>
          </p:txBody>
        </p:sp>
        <p:sp>
          <p:nvSpPr>
            <p:cNvPr id="17" name="_s1039"/>
            <p:cNvSpPr>
              <a:spLocks noChangeArrowheads="1"/>
            </p:cNvSpPr>
            <p:nvPr/>
          </p:nvSpPr>
          <p:spPr bwMode="auto">
            <a:xfrm>
              <a:off x="2005" y="193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Архивные ресурсы</a:t>
              </a:r>
            </a:p>
          </p:txBody>
        </p:sp>
        <p:sp>
          <p:nvSpPr>
            <p:cNvPr id="18" name="_s1040"/>
            <p:cNvSpPr>
              <a:spLocks noChangeArrowheads="1"/>
            </p:cNvSpPr>
            <p:nvPr/>
          </p:nvSpPr>
          <p:spPr bwMode="auto">
            <a:xfrm>
              <a:off x="2005" y="236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Научно-техническая информация</a:t>
              </a:r>
            </a:p>
          </p:txBody>
        </p:sp>
        <p:sp>
          <p:nvSpPr>
            <p:cNvPr id="19" name="_s1041"/>
            <p:cNvSpPr>
              <a:spLocks noChangeArrowheads="1"/>
            </p:cNvSpPr>
            <p:nvPr/>
          </p:nvSpPr>
          <p:spPr bwMode="auto">
            <a:xfrm>
              <a:off x="2005" y="279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Правовая информация</a:t>
              </a:r>
            </a:p>
          </p:txBody>
        </p:sp>
        <p:sp>
          <p:nvSpPr>
            <p:cNvPr id="20" name="_s1042"/>
            <p:cNvSpPr>
              <a:spLocks noChangeArrowheads="1"/>
            </p:cNvSpPr>
            <p:nvPr/>
          </p:nvSpPr>
          <p:spPr bwMode="auto">
            <a:xfrm>
              <a:off x="1857" y="3226"/>
              <a:ext cx="1069" cy="2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Информация государственных (властных) структур</a:t>
              </a:r>
            </a:p>
          </p:txBody>
        </p:sp>
        <p:sp>
          <p:nvSpPr>
            <p:cNvPr id="21" name="_s1043"/>
            <p:cNvSpPr>
              <a:spLocks noChangeArrowheads="1"/>
            </p:cNvSpPr>
            <p:nvPr/>
          </p:nvSpPr>
          <p:spPr bwMode="auto">
            <a:xfrm>
              <a:off x="2005" y="3657"/>
              <a:ext cx="864" cy="2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Отраслевая информация</a:t>
              </a:r>
            </a:p>
          </p:txBody>
        </p:sp>
        <p:sp>
          <p:nvSpPr>
            <p:cNvPr id="22" name="_s1044"/>
            <p:cNvSpPr>
              <a:spLocks noChangeArrowheads="1"/>
            </p:cNvSpPr>
            <p:nvPr/>
          </p:nvSpPr>
          <p:spPr bwMode="auto">
            <a:xfrm>
              <a:off x="2005" y="408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Финансовая и экономическая информация</a:t>
              </a:r>
            </a:p>
          </p:txBody>
        </p:sp>
        <p:sp>
          <p:nvSpPr>
            <p:cNvPr id="23" name="_s1045"/>
            <p:cNvSpPr>
              <a:spLocks noChangeArrowheads="1"/>
            </p:cNvSpPr>
            <p:nvPr/>
          </p:nvSpPr>
          <p:spPr bwMode="auto">
            <a:xfrm>
              <a:off x="2005" y="4520"/>
              <a:ext cx="864" cy="2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Информация о природных ресурсах </a:t>
              </a:r>
            </a:p>
          </p:txBody>
        </p:sp>
        <p:sp>
          <p:nvSpPr>
            <p:cNvPr id="24" name="_s1046"/>
            <p:cNvSpPr>
              <a:spLocks noChangeArrowheads="1"/>
            </p:cNvSpPr>
            <p:nvPr/>
          </p:nvSpPr>
          <p:spPr bwMode="auto">
            <a:xfrm>
              <a:off x="2005" y="495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Информация предприятий и учреждений</a:t>
              </a:r>
            </a:p>
          </p:txBody>
        </p:sp>
      </p:grpSp>
      <p:sp>
        <p:nvSpPr>
          <p:cNvPr id="28" name="Text Box 7"/>
          <p:cNvSpPr txBox="1">
            <a:spLocks noChangeArrowheads="1"/>
          </p:cNvSpPr>
          <p:nvPr/>
        </p:nvSpPr>
        <p:spPr bwMode="auto">
          <a:xfrm rot="21359513">
            <a:off x="307563" y="1410887"/>
            <a:ext cx="2481515" cy="923330"/>
          </a:xfrm>
          <a:prstGeom prst="rect">
            <a:avLst/>
          </a:prstGeom>
          <a:noFill/>
          <a:ln w="3810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Библиотечная сеть России насчитывает 150 тысяч библиотек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 rot="21313402">
            <a:off x="347182" y="2863154"/>
            <a:ext cx="2563498" cy="133882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Архивный фонд Российской Федерации ежегодно пополняется </a:t>
            </a:r>
          </a:p>
          <a:p>
            <a:pPr algn="ctr">
              <a:spcBef>
                <a:spcPct val="50000"/>
              </a:spcBef>
            </a:pPr>
            <a:r>
              <a:rPr lang="ru-RU" dirty="0"/>
              <a:t>на 1,6 млн. документов</a:t>
            </a: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 rot="21406086">
            <a:off x="143358" y="4658453"/>
            <a:ext cx="2924300" cy="1477328"/>
          </a:xfrm>
          <a:prstGeom prst="rect">
            <a:avLst/>
          </a:prstGeom>
          <a:noFill/>
          <a:ln w="38100">
            <a:solidFill>
              <a:schemeClr val="tx1"/>
            </a:solidFill>
            <a:prstDash val="lg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В государственных архивах </a:t>
            </a:r>
          </a:p>
          <a:p>
            <a:pPr algn="ctr">
              <a:spcBef>
                <a:spcPct val="50000"/>
              </a:spcBef>
            </a:pPr>
            <a:r>
              <a:rPr lang="ru-RU" dirty="0"/>
              <a:t>создано и поддерживается </a:t>
            </a:r>
          </a:p>
          <a:p>
            <a:pPr algn="ctr">
              <a:spcBef>
                <a:spcPct val="50000"/>
              </a:spcBef>
            </a:pPr>
            <a:r>
              <a:rPr lang="ru-RU" dirty="0"/>
              <a:t>более 400 баз данных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59" cy="4968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/>
              <a:t>Ресурс</a:t>
            </a:r>
            <a:r>
              <a:rPr lang="ru-RU" sz="2800" dirty="0"/>
              <a:t> — это запас, источник чего-нибудь. </a:t>
            </a:r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Представление</a:t>
            </a:r>
            <a:br>
              <a:rPr lang="ru-RU" b="1" dirty="0"/>
            </a:br>
            <a:r>
              <a:rPr lang="ru-RU" b="1" dirty="0"/>
              <a:t>об информационных ресурсах</a:t>
            </a:r>
            <a:br>
              <a:rPr lang="ru-RU" dirty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03911" y="2852936"/>
            <a:ext cx="453650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Категории ресурсов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528" y="4077072"/>
            <a:ext cx="259228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Материальные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65459" y="5013176"/>
            <a:ext cx="259228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Природные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79875" y="5930877"/>
            <a:ext cx="259228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Трудовые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436096" y="5013176"/>
            <a:ext cx="259228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Финансовые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372200" y="4077072"/>
            <a:ext cx="259228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Энергетические</a:t>
            </a:r>
          </a:p>
        </p:txBody>
      </p:sp>
      <p:cxnSp>
        <p:nvCxnSpPr>
          <p:cNvPr id="11" name="Прямая со стрелкой 10"/>
          <p:cNvCxnSpPr>
            <a:endCxn id="5" idx="0"/>
          </p:cNvCxnSpPr>
          <p:nvPr/>
        </p:nvCxnSpPr>
        <p:spPr>
          <a:xfrm flipH="1">
            <a:off x="1619672" y="3573016"/>
            <a:ext cx="1296144" cy="504056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9" idx="0"/>
          </p:cNvCxnSpPr>
          <p:nvPr/>
        </p:nvCxnSpPr>
        <p:spPr>
          <a:xfrm>
            <a:off x="6372200" y="3573016"/>
            <a:ext cx="1296144" cy="504056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6" idx="0"/>
          </p:cNvCxnSpPr>
          <p:nvPr/>
        </p:nvCxnSpPr>
        <p:spPr>
          <a:xfrm flipH="1">
            <a:off x="2561603" y="3573016"/>
            <a:ext cx="1296144" cy="144016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8" idx="0"/>
          </p:cNvCxnSpPr>
          <p:nvPr/>
        </p:nvCxnSpPr>
        <p:spPr>
          <a:xfrm>
            <a:off x="5580112" y="3573016"/>
            <a:ext cx="1152128" cy="144016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7" idx="0"/>
          </p:cNvCxnSpPr>
          <p:nvPr/>
        </p:nvCxnSpPr>
        <p:spPr>
          <a:xfrm flipH="1">
            <a:off x="3376019" y="3573016"/>
            <a:ext cx="1123973" cy="2357861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4775924" y="5930877"/>
            <a:ext cx="2748403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Информационные</a:t>
            </a:r>
          </a:p>
        </p:txBody>
      </p:sp>
      <p:cxnSp>
        <p:nvCxnSpPr>
          <p:cNvPr id="24" name="Прямая со стрелкой 23"/>
          <p:cNvCxnSpPr>
            <a:endCxn id="20" idx="0"/>
          </p:cNvCxnSpPr>
          <p:nvPr/>
        </p:nvCxnSpPr>
        <p:spPr>
          <a:xfrm>
            <a:off x="4932040" y="3573016"/>
            <a:ext cx="1218086" cy="2357861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999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13201" y="2881164"/>
            <a:ext cx="7408333" cy="3417243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200" b="1" i="1" dirty="0"/>
              <a:t>Материальные ресурсы </a:t>
            </a:r>
            <a:r>
              <a:rPr lang="ru-RU" sz="2800" dirty="0"/>
              <a:t>—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/>
              <a:t>совокупность предметов труда, предназначенных для использования в процессе производства общественного продукта: сырье, материалы, топливо, энергия, полуфабрикаты, детали и т. д.</a:t>
            </a:r>
          </a:p>
        </p:txBody>
      </p:sp>
      <p:pic>
        <p:nvPicPr>
          <p:cNvPr id="1026" name="Picture 2" descr="C:\Users\Marina\Desktop\Презентации к диплому\1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04664"/>
            <a:ext cx="426720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81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04664"/>
            <a:ext cx="4248472" cy="4846232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200" b="1" i="1" dirty="0"/>
              <a:t>Природные ресурсы </a:t>
            </a:r>
            <a:r>
              <a:rPr lang="ru-RU" sz="2800" dirty="0"/>
              <a:t>— объекты, процессы, природные условия, используемые обществом для удовлетворения материальных и духовных потребностей людей.</a:t>
            </a:r>
          </a:p>
        </p:txBody>
      </p:sp>
      <p:pic>
        <p:nvPicPr>
          <p:cNvPr id="2050" name="Picture 2" descr="C:\Users\Marina\Desktop\Презентации к диплому\1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2" y="1844824"/>
            <a:ext cx="3979865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95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44008" y="1556792"/>
            <a:ext cx="4248472" cy="43204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200" b="1" i="1" dirty="0"/>
              <a:t>Трудовые ресурсы </a:t>
            </a:r>
            <a:r>
              <a:rPr lang="ru-RU" sz="2800" dirty="0"/>
              <a:t>— люди, обладающие общеобразовательными и профессиональными знаниями для работы в обществе.</a:t>
            </a:r>
          </a:p>
        </p:txBody>
      </p:sp>
      <p:pic>
        <p:nvPicPr>
          <p:cNvPr id="3074" name="Picture 2" descr="C:\Users\Marina\Desktop\Презентации к диплому\1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14" y="2204864"/>
            <a:ext cx="4257675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61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0648"/>
            <a:ext cx="7912389" cy="266429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500" b="1" i="1" dirty="0"/>
              <a:t>Финансовые ресурсы —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000" dirty="0"/>
              <a:t>денежные средства, находящиеся в распоряжении государственной или коммерческой структуры.</a:t>
            </a:r>
          </a:p>
        </p:txBody>
      </p:sp>
      <p:pic>
        <p:nvPicPr>
          <p:cNvPr id="4098" name="Picture 2" descr="C:\Users\Marina\Desktop\Презентации к диплому\2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952" y="3140968"/>
            <a:ext cx="5184576" cy="345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8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4005064"/>
            <a:ext cx="8136903" cy="237626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200" b="1" i="1" dirty="0"/>
              <a:t>Энергетические ресурсы —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/>
              <a:t>носители энергии: уголь, нефть, нефтепродукты, газ, гидроэнергия, электроэнергия и т. д.</a:t>
            </a:r>
          </a:p>
        </p:txBody>
      </p:sp>
      <p:pic>
        <p:nvPicPr>
          <p:cNvPr id="5122" name="Picture 2" descr="C:\Users\Marina\Desktop\Презентации к диплому\2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04664"/>
            <a:ext cx="4804257" cy="345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312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88640"/>
            <a:ext cx="8496944" cy="345069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200" b="1" i="1" dirty="0"/>
              <a:t>Информационные ресурсы —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/>
              <a:t>это отдельные документы или массивы документов, а также документы и массивы документов в ин-формационных системах: библиотеках, архивах, фондах, банках данных и т. д.</a:t>
            </a:r>
          </a:p>
        </p:txBody>
      </p:sp>
      <p:pic>
        <p:nvPicPr>
          <p:cNvPr id="6146" name="Picture 2" descr="C:\Users\Marina\Desktop\Презентации к диплому\5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4000504"/>
            <a:ext cx="2954210" cy="240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286248" y="4000504"/>
            <a:ext cx="439102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Закон РФ «Об информации, информатизации и защите информации», принятый Государственной Думой 25 января 1995 года</a:t>
            </a:r>
          </a:p>
        </p:txBody>
      </p:sp>
    </p:spTree>
    <p:extLst>
      <p:ext uri="{BB962C8B-B14F-4D97-AF65-F5344CB8AC3E}">
        <p14:creationId xmlns:p14="http://schemas.microsoft.com/office/powerpoint/2010/main" val="130489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785786" y="428604"/>
            <a:ext cx="7643866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Информационные ресурсы</a:t>
            </a:r>
            <a:r>
              <a:rPr lang="ru-RU" sz="3200" dirty="0">
                <a:solidFill>
                  <a:schemeClr val="tx1"/>
                </a:solidFill>
              </a:rPr>
              <a:t> – являются стратегическими ресурсами наряду с традиционными.</a:t>
            </a:r>
          </a:p>
          <a:p>
            <a:pPr>
              <a:spcBef>
                <a:spcPct val="50000"/>
              </a:spcBef>
              <a:defRPr/>
            </a:pPr>
            <a:r>
              <a:rPr lang="ru-RU" sz="3200" dirty="0">
                <a:solidFill>
                  <a:schemeClr val="tx1"/>
                </a:solidFill>
              </a:rPr>
              <a:t>Однако между информационными ресурсами и всякими иными существует одно важнейшее различие: </a:t>
            </a:r>
            <a:r>
              <a:rPr lang="ru-RU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всякий ресурс, кроме информационного, после использования исчезает.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148</TotalTime>
  <Words>332</Words>
  <Application>Microsoft Office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Candara</vt:lpstr>
      <vt:lpstr>Symbol</vt:lpstr>
      <vt:lpstr>Волна</vt:lpstr>
      <vt:lpstr>Информационные  ресурсы общества   Информационные  услуги и продукты</vt:lpstr>
      <vt:lpstr>Представление об информационных ресурсах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 основу классификации ИР можно положить: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ресурсы общества   Информационные услуги и продукты</dc:title>
  <dc:creator>Marina</dc:creator>
  <cp:lastModifiedBy>spo-user</cp:lastModifiedBy>
  <cp:revision>24</cp:revision>
  <dcterms:created xsi:type="dcterms:W3CDTF">2013-01-10T16:59:38Z</dcterms:created>
  <dcterms:modified xsi:type="dcterms:W3CDTF">2020-10-08T08:43:24Z</dcterms:modified>
</cp:coreProperties>
</file>